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5" r:id="rId2"/>
    <p:sldId id="258" r:id="rId3"/>
    <p:sldId id="256" r:id="rId4"/>
    <p:sldId id="259" r:id="rId5"/>
    <p:sldId id="260" r:id="rId6"/>
    <p:sldId id="261" r:id="rId7"/>
    <p:sldId id="262" r:id="rId8"/>
    <p:sldId id="264" r:id="rId9"/>
    <p:sldId id="263" r:id="rId10"/>
    <p:sldId id="257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F2B9"/>
    <a:srgbClr val="9CCBAD"/>
    <a:srgbClr val="A6DFB7"/>
    <a:srgbClr val="F5EA9E"/>
    <a:srgbClr val="7EB78F"/>
    <a:srgbClr val="74AD85"/>
    <a:srgbClr val="88C199"/>
    <a:srgbClr val="E1D68A"/>
    <a:srgbClr val="92CBA3"/>
    <a:srgbClr val="EBE0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91F5CF-8E50-4155-BE62-53FD41F1FD0E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D2371-82DC-4DCD-894F-C149FAE229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649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요즘 </a:t>
            </a:r>
            <a:r>
              <a:rPr lang="en-US" altLang="ko-KR" dirty="0"/>
              <a:t>MZ </a:t>
            </a:r>
            <a:r>
              <a:rPr lang="ko-KR" altLang="en-US" dirty="0"/>
              <a:t>세대들은 유행에 민감하고</a:t>
            </a:r>
            <a:r>
              <a:rPr lang="en-US" altLang="ko-KR" dirty="0"/>
              <a:t>, </a:t>
            </a:r>
            <a:r>
              <a:rPr lang="ko-KR" altLang="en-US" dirty="0"/>
              <a:t>유행에 재빠르게 </a:t>
            </a:r>
            <a:r>
              <a:rPr lang="ko-KR" altLang="en-US" dirty="0" err="1"/>
              <a:t>따라가고싶은</a:t>
            </a:r>
            <a:r>
              <a:rPr lang="ko-KR" altLang="en-US" dirty="0"/>
              <a:t> 사람들이 많아 트렌드 분석 및 추천 어플이라는 아이디어를 구상</a:t>
            </a:r>
            <a:endParaRPr lang="en-US" altLang="ko-KR" dirty="0"/>
          </a:p>
          <a:p>
            <a:r>
              <a:rPr lang="ko-KR" altLang="en-US" dirty="0" err="1"/>
              <a:t>포켓폰빵</a:t>
            </a:r>
            <a:r>
              <a:rPr lang="en-US" altLang="ko-KR" dirty="0"/>
              <a:t>, </a:t>
            </a:r>
            <a:r>
              <a:rPr lang="ko-KR" altLang="en-US" dirty="0" err="1"/>
              <a:t>원소주</a:t>
            </a:r>
            <a:r>
              <a:rPr lang="en-US" altLang="ko-KR" dirty="0"/>
              <a:t>, </a:t>
            </a:r>
            <a:r>
              <a:rPr lang="ko-KR" altLang="en-US" dirty="0" err="1"/>
              <a:t>연세크림빵</a:t>
            </a:r>
            <a:r>
              <a:rPr lang="ko-KR" altLang="en-US" dirty="0"/>
              <a:t> 등 어느 순간 </a:t>
            </a:r>
            <a:r>
              <a:rPr lang="en-US" altLang="ko-KR" dirty="0"/>
              <a:t>SNS</a:t>
            </a:r>
            <a:r>
              <a:rPr lang="ko-KR" altLang="en-US" dirty="0"/>
              <a:t>에 도배되어 뒤늦게 </a:t>
            </a:r>
            <a:r>
              <a:rPr lang="ko-KR" altLang="en-US" dirty="0" err="1"/>
              <a:t>알게되는</a:t>
            </a:r>
            <a:r>
              <a:rPr lang="ko-KR" altLang="en-US" dirty="0"/>
              <a:t> 경우가 있어서</a:t>
            </a:r>
            <a:r>
              <a:rPr lang="en-US" altLang="ko-KR" dirty="0"/>
              <a:t>, </a:t>
            </a:r>
            <a:r>
              <a:rPr lang="ko-KR" altLang="en-US" dirty="0"/>
              <a:t>해시태그 </a:t>
            </a:r>
            <a:r>
              <a:rPr lang="ko-KR" altLang="en-US" dirty="0" err="1"/>
              <a:t>검색량</a:t>
            </a:r>
            <a:r>
              <a:rPr lang="en-US" altLang="ko-KR" dirty="0"/>
              <a:t> </a:t>
            </a:r>
            <a:r>
              <a:rPr lang="ko-KR" altLang="en-US" dirty="0"/>
              <a:t>또는 키워드의 </a:t>
            </a:r>
            <a:r>
              <a:rPr lang="ko-KR" altLang="en-US" dirty="0" err="1"/>
              <a:t>검색량을</a:t>
            </a:r>
            <a:r>
              <a:rPr lang="ko-KR" altLang="en-US" dirty="0"/>
              <a:t> 분석해 </a:t>
            </a:r>
            <a:endParaRPr lang="en-US" altLang="ko-KR" dirty="0"/>
          </a:p>
          <a:p>
            <a:r>
              <a:rPr lang="ko-KR" altLang="en-US" dirty="0"/>
              <a:t>요즘 뜨는 트렌드들을 찾아주는 어플이다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뿐만 아니라 </a:t>
            </a:r>
            <a:r>
              <a:rPr lang="en-US" altLang="ko-KR" dirty="0" err="1"/>
              <a:t>mz</a:t>
            </a:r>
            <a:r>
              <a:rPr lang="en-US" altLang="ko-KR" dirty="0"/>
              <a:t> </a:t>
            </a:r>
            <a:r>
              <a:rPr lang="ko-KR" altLang="en-US" dirty="0"/>
              <a:t>세대들과 그 이후 세대들의 뉴스 회피 현상을 방지하고자  화제가 되고있는 기사들을 헤드라인 만큼이라도 볼 수 있게 하려한다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FBE922-97A7-4A1A-BC4B-397ED0F1A3B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854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467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620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421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760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599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188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7627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712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540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943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143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823C5-012C-4E38-A599-7C50D6A13DB1}" type="datetimeFigureOut">
              <a:rPr lang="ko-KR" altLang="en-US" smtClean="0"/>
              <a:t>2023-01-16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8E8A4-3CEE-4AD7-9AAA-94E57B25C3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934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1.png"/><Relationship Id="rId10" Type="http://schemas.openxmlformats.org/officeDocument/2006/relationships/image" Target="../media/image11.png"/><Relationship Id="rId4" Type="http://schemas.microsoft.com/office/2007/relationships/hdphoto" Target="../media/hdphoto1.wdp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09138" y="2602523"/>
            <a:ext cx="568210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UIUX </a:t>
            </a:r>
            <a:r>
              <a:rPr lang="ko-KR" altLang="en-US" sz="5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회의 발표</a:t>
            </a:r>
            <a:endParaRPr lang="en-US" altLang="ko-KR" sz="50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endParaRPr lang="en-US" altLang="ko-KR" sz="30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en-US" altLang="ko-KR" sz="3000" dirty="0" smtClean="0">
                <a:solidFill>
                  <a:schemeClr val="bg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2023-01-16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54496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000" b="80000" l="4077" r="95942">
                        <a14:foregroundMark x1="27750" y1="44367" x2="27750" y2="44367"/>
                        <a14:foregroundMark x1="12250" y1="44600" x2="12250" y2="44600"/>
                        <a14:foregroundMark x1="9519" y1="27633" x2="9519" y2="27633"/>
                        <a14:foregroundMark x1="14019" y1="41533" x2="14019" y2="41533"/>
                        <a14:foregroundMark x1="8846" y1="40833" x2="8846" y2="40833"/>
                        <a14:foregroundMark x1="60558" y1="39900" x2="60558" y2="39900"/>
                        <a14:foregroundMark x1="73904" y1="50967" x2="73904" y2="50967"/>
                        <a14:foregroundMark x1="88731" y1="49800" x2="88731" y2="49800"/>
                        <a14:foregroundMark x1="67365" y1="51433" x2="67365" y2="51433"/>
                      </a14:backgroundRemoval>
                    </a14:imgEffect>
                  </a14:imgLayer>
                </a14:imgProps>
              </a:ext>
            </a:extLst>
          </a:blip>
          <a:srcRect t="12522" r="80381" b="12459"/>
          <a:stretch/>
        </p:blipFill>
        <p:spPr>
          <a:xfrm>
            <a:off x="137034" y="1742000"/>
            <a:ext cx="1225609" cy="270382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000" b="80000" l="4077" r="95942">
                        <a14:foregroundMark x1="27750" y1="44367" x2="27750" y2="44367"/>
                        <a14:foregroundMark x1="12250" y1="44600" x2="12250" y2="44600"/>
                        <a14:foregroundMark x1="9519" y1="27633" x2="9519" y2="27633"/>
                        <a14:foregroundMark x1="14019" y1="41533" x2="14019" y2="41533"/>
                        <a14:foregroundMark x1="8846" y1="40833" x2="8846" y2="40833"/>
                        <a14:foregroundMark x1="60558" y1="39900" x2="60558" y2="39900"/>
                        <a14:foregroundMark x1="73904" y1="50967" x2="73904" y2="50967"/>
                        <a14:foregroundMark x1="88731" y1="49800" x2="88731" y2="49800"/>
                        <a14:foregroundMark x1="67365" y1="51433" x2="67365" y2="51433"/>
                      </a14:backgroundRemoval>
                    </a14:imgEffect>
                  </a14:imgLayer>
                </a14:imgProps>
              </a:ext>
            </a:extLst>
          </a:blip>
          <a:srcRect l="65485" t="22397" r="19324" b="21599"/>
          <a:stretch/>
        </p:blipFill>
        <p:spPr>
          <a:xfrm>
            <a:off x="2933351" y="3198607"/>
            <a:ext cx="948990" cy="2018488"/>
          </a:xfrm>
          <a:prstGeom prst="rect">
            <a:avLst/>
          </a:prstGeom>
          <a:effectLst>
            <a:outerShdw blurRad="508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000" b="80000" l="4077" r="95942">
                        <a14:foregroundMark x1="27750" y1="44367" x2="27750" y2="44367"/>
                        <a14:foregroundMark x1="12250" y1="44600" x2="12250" y2="44600"/>
                        <a14:foregroundMark x1="9519" y1="27633" x2="9519" y2="27633"/>
                        <a14:foregroundMark x1="14019" y1="41533" x2="14019" y2="41533"/>
                        <a14:foregroundMark x1="8846" y1="40833" x2="8846" y2="40833"/>
                        <a14:foregroundMark x1="60558" y1="39900" x2="60558" y2="39900"/>
                        <a14:foregroundMark x1="73904" y1="50967" x2="73904" y2="50967"/>
                        <a14:foregroundMark x1="88731" y1="49800" x2="88731" y2="49800"/>
                        <a14:foregroundMark x1="67365" y1="51433" x2="67365" y2="51433"/>
                      </a14:backgroundRemoval>
                    </a14:imgEffect>
                  </a14:imgLayer>
                </a14:imgProps>
              </a:ext>
            </a:extLst>
          </a:blip>
          <a:srcRect l="35277" t="21411" r="49291" b="20913"/>
          <a:stretch/>
        </p:blipFill>
        <p:spPr>
          <a:xfrm>
            <a:off x="5336745" y="2032573"/>
            <a:ext cx="964053" cy="2078740"/>
          </a:xfrm>
          <a:prstGeom prst="rect">
            <a:avLst/>
          </a:prstGeom>
          <a:effectLst>
            <a:outerShdw blurRad="508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000" b="80000" l="4077" r="95942">
                        <a14:foregroundMark x1="27750" y1="44367" x2="27750" y2="44367"/>
                        <a14:foregroundMark x1="12250" y1="44600" x2="12250" y2="44600"/>
                        <a14:foregroundMark x1="9519" y1="27633" x2="9519" y2="27633"/>
                        <a14:foregroundMark x1="14019" y1="41533" x2="14019" y2="41533"/>
                        <a14:foregroundMark x1="8846" y1="40833" x2="8846" y2="40833"/>
                        <a14:foregroundMark x1="60558" y1="39900" x2="60558" y2="39900"/>
                        <a14:foregroundMark x1="73904" y1="50967" x2="73904" y2="50967"/>
                        <a14:foregroundMark x1="88731" y1="49800" x2="88731" y2="49800"/>
                        <a14:foregroundMark x1="67365" y1="51433" x2="67365" y2="51433"/>
                      </a14:backgroundRemoval>
                    </a14:imgEffect>
                  </a14:imgLayer>
                </a14:imgProps>
              </a:ext>
            </a:extLst>
          </a:blip>
          <a:srcRect l="80756" t="21418" r="3210" b="20906"/>
          <a:stretch/>
        </p:blipFill>
        <p:spPr>
          <a:xfrm>
            <a:off x="4021495" y="3159453"/>
            <a:ext cx="1001712" cy="2078740"/>
          </a:xfrm>
          <a:prstGeom prst="rect">
            <a:avLst/>
          </a:prstGeom>
          <a:effectLst>
            <a:outerShdw blurRad="508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5836" y="2068806"/>
            <a:ext cx="1005264" cy="2050210"/>
          </a:xfrm>
          <a:prstGeom prst="rect">
            <a:avLst/>
          </a:prstGeom>
          <a:effectLst/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94293" y="875443"/>
            <a:ext cx="960459" cy="207874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81310" y="875443"/>
            <a:ext cx="970675" cy="205021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2982" y="2069816"/>
            <a:ext cx="958366" cy="200425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50246" y="2110749"/>
            <a:ext cx="937586" cy="196632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06730" y="2124910"/>
            <a:ext cx="915524" cy="1938003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37280" y="2124910"/>
            <a:ext cx="913508" cy="1938003"/>
          </a:xfrm>
          <a:prstGeom prst="rect">
            <a:avLst/>
          </a:prstGeom>
        </p:spPr>
      </p:pic>
      <p:cxnSp>
        <p:nvCxnSpPr>
          <p:cNvPr id="21" name="직선 화살표 연결선 20"/>
          <p:cNvCxnSpPr>
            <a:stCxn id="13" idx="3"/>
            <a:endCxn id="6" idx="1"/>
          </p:cNvCxnSpPr>
          <p:nvPr/>
        </p:nvCxnSpPr>
        <p:spPr>
          <a:xfrm flipV="1">
            <a:off x="1362643" y="3093911"/>
            <a:ext cx="26319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모서리가 둥근 직사각형 66"/>
          <p:cNvSpPr/>
          <p:nvPr/>
        </p:nvSpPr>
        <p:spPr>
          <a:xfrm>
            <a:off x="1542916" y="1937791"/>
            <a:ext cx="401898" cy="3714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8" name="모서리가 둥근 직사각형 67"/>
          <p:cNvSpPr/>
          <p:nvPr/>
        </p:nvSpPr>
        <p:spPr>
          <a:xfrm>
            <a:off x="249661" y="1939172"/>
            <a:ext cx="401898" cy="3714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69" name="모서리가 둥근 직사각형 68"/>
          <p:cNvSpPr/>
          <p:nvPr/>
        </p:nvSpPr>
        <p:spPr>
          <a:xfrm>
            <a:off x="2693344" y="735715"/>
            <a:ext cx="401898" cy="3714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0" name="모서리가 둥근 직사각형 69"/>
          <p:cNvSpPr/>
          <p:nvPr/>
        </p:nvSpPr>
        <p:spPr>
          <a:xfrm>
            <a:off x="3918031" y="735715"/>
            <a:ext cx="401898" cy="3714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1" name="모서리가 둥근 직사각형 70"/>
          <p:cNvSpPr/>
          <p:nvPr/>
        </p:nvSpPr>
        <p:spPr>
          <a:xfrm>
            <a:off x="2762696" y="3190004"/>
            <a:ext cx="401898" cy="3714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72" name="모서리가 둥근 직사각형 71"/>
          <p:cNvSpPr/>
          <p:nvPr/>
        </p:nvSpPr>
        <p:spPr>
          <a:xfrm>
            <a:off x="3844430" y="3168481"/>
            <a:ext cx="401898" cy="3714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78" name="모서리가 둥근 직사각형 77"/>
          <p:cNvSpPr/>
          <p:nvPr/>
        </p:nvSpPr>
        <p:spPr>
          <a:xfrm>
            <a:off x="5265523" y="1900548"/>
            <a:ext cx="401898" cy="3714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79" name="모서리가 둥근 직사각형 78"/>
          <p:cNvSpPr/>
          <p:nvPr/>
        </p:nvSpPr>
        <p:spPr>
          <a:xfrm>
            <a:off x="6413387" y="1883068"/>
            <a:ext cx="401898" cy="3714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80" name="모서리가 둥근 직사각형 79"/>
          <p:cNvSpPr/>
          <p:nvPr/>
        </p:nvSpPr>
        <p:spPr>
          <a:xfrm>
            <a:off x="7540797" y="1883068"/>
            <a:ext cx="401898" cy="3714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81" name="모서리가 둥근 직사각형 80"/>
          <p:cNvSpPr/>
          <p:nvPr/>
        </p:nvSpPr>
        <p:spPr>
          <a:xfrm>
            <a:off x="8659709" y="1907680"/>
            <a:ext cx="401898" cy="3714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/>
              <a:t>10</a:t>
            </a:r>
            <a:endParaRPr lang="ko-KR" altLang="en-US" sz="1000" dirty="0"/>
          </a:p>
        </p:txBody>
      </p:sp>
      <p:sp>
        <p:nvSpPr>
          <p:cNvPr id="82" name="모서리가 둥근 직사각형 81"/>
          <p:cNvSpPr/>
          <p:nvPr/>
        </p:nvSpPr>
        <p:spPr>
          <a:xfrm>
            <a:off x="9829767" y="1914813"/>
            <a:ext cx="401898" cy="3714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/>
              <a:t>11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72301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980592" y="1512278"/>
            <a:ext cx="1749670" cy="3429000"/>
          </a:xfrm>
          <a:prstGeom prst="rect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213838" y="1512278"/>
            <a:ext cx="1749670" cy="3429000"/>
          </a:xfrm>
          <a:prstGeom prst="rect">
            <a:avLst/>
          </a:prstGeom>
          <a:solidFill>
            <a:srgbClr val="D1F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7447084" y="1503487"/>
            <a:ext cx="1749670" cy="3429000"/>
          </a:xfrm>
          <a:prstGeom prst="rect">
            <a:avLst/>
          </a:prstGeom>
          <a:solidFill>
            <a:srgbClr val="FFF4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050930" y="5152293"/>
            <a:ext cx="182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166, 223, 183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380892" y="5152293"/>
            <a:ext cx="182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209, 242, 185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555522" y="5152293"/>
            <a:ext cx="182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255, 244, 168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3906" y="263769"/>
            <a:ext cx="3659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0. 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색상 조합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977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2453737" y="2196495"/>
            <a:ext cx="2148888" cy="2153748"/>
          </a:xfrm>
          <a:prstGeom prst="roundRect">
            <a:avLst>
              <a:gd name="adj" fmla="val 31242"/>
            </a:avLst>
          </a:prstGeom>
          <a:solidFill>
            <a:srgbClr val="A6DFB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201950" y="1023312"/>
            <a:ext cx="3155911" cy="4920288"/>
          </a:xfrm>
          <a:prstGeom prst="rect">
            <a:avLst/>
          </a:prstGeom>
          <a:solidFill>
            <a:srgbClr val="A6DFB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8" name="이등변 삼각형 37"/>
          <p:cNvSpPr/>
          <p:nvPr/>
        </p:nvSpPr>
        <p:spPr>
          <a:xfrm>
            <a:off x="3157009" y="2523316"/>
            <a:ext cx="1039881" cy="525954"/>
          </a:xfrm>
          <a:prstGeom prst="triangle">
            <a:avLst/>
          </a:prstGeom>
          <a:solidFill>
            <a:srgbClr val="D1F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3158915" y="3034348"/>
            <a:ext cx="1037975" cy="729762"/>
          </a:xfrm>
          <a:prstGeom prst="rect">
            <a:avLst/>
          </a:prstGeom>
          <a:solidFill>
            <a:srgbClr val="D1F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이등변 삼각형 35"/>
          <p:cNvSpPr/>
          <p:nvPr/>
        </p:nvSpPr>
        <p:spPr>
          <a:xfrm>
            <a:off x="2831960" y="2534885"/>
            <a:ext cx="1039881" cy="52595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2832913" y="3141668"/>
            <a:ext cx="1037975" cy="7297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28352" y="3324925"/>
            <a:ext cx="25849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rgbClr val="A6DFB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요조</a:t>
            </a:r>
            <a:endParaRPr lang="en-US" altLang="ko-KR" sz="2000" dirty="0" smtClean="0">
              <a:solidFill>
                <a:srgbClr val="A6DFB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3906" y="263769"/>
            <a:ext cx="3659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아이콘 </a:t>
            </a:r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 splash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화면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" name="이등변 삼각형 12"/>
          <p:cNvSpPr/>
          <p:nvPr/>
        </p:nvSpPr>
        <p:spPr>
          <a:xfrm>
            <a:off x="7830015" y="2439957"/>
            <a:ext cx="489841" cy="241631"/>
          </a:xfrm>
          <a:prstGeom prst="triangle">
            <a:avLst/>
          </a:prstGeom>
          <a:solidFill>
            <a:srgbClr val="D1F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7830015" y="2681588"/>
            <a:ext cx="488943" cy="335263"/>
          </a:xfrm>
          <a:prstGeom prst="rect">
            <a:avLst/>
          </a:prstGeom>
          <a:solidFill>
            <a:srgbClr val="D1F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" name="이등변 삼각형 14"/>
          <p:cNvSpPr/>
          <p:nvPr/>
        </p:nvSpPr>
        <p:spPr>
          <a:xfrm>
            <a:off x="7665673" y="2459170"/>
            <a:ext cx="489841" cy="24163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7665673" y="2737801"/>
            <a:ext cx="488943" cy="3352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483300" y="2672954"/>
            <a:ext cx="22023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요기조기</a:t>
            </a:r>
            <a:endParaRPr lang="ko-KR" altLang="en-US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993425" y="5345723"/>
            <a:ext cx="28052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bg1"/>
                </a:solidFill>
              </a:rPr>
              <a:t>Copyright 2023, INUIT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37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077" y="337704"/>
            <a:ext cx="2937371" cy="6235816"/>
          </a:xfrm>
          <a:prstGeom prst="rect">
            <a:avLst/>
          </a:prstGeom>
          <a:effectLst/>
        </p:spPr>
      </p:pic>
      <p:sp>
        <p:nvSpPr>
          <p:cNvPr id="4" name="TextBox 3"/>
          <p:cNvSpPr txBox="1"/>
          <p:nvPr/>
        </p:nvSpPr>
        <p:spPr>
          <a:xfrm>
            <a:off x="243906" y="263769"/>
            <a:ext cx="3659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Main 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화면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659925" y="509954"/>
            <a:ext cx="2584937" cy="5931486"/>
          </a:xfrm>
          <a:prstGeom prst="roundRect">
            <a:avLst>
              <a:gd name="adj" fmla="val 11127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/>
          <p:cNvSpPr txBox="1"/>
          <p:nvPr/>
        </p:nvSpPr>
        <p:spPr>
          <a:xfrm>
            <a:off x="4845037" y="2327542"/>
            <a:ext cx="36598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PLACE</a:t>
            </a:r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01371" y="983346"/>
            <a:ext cx="36598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HOUSE</a:t>
            </a:r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4862148" y="1293341"/>
            <a:ext cx="1019905" cy="64059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6057901" y="1293340"/>
            <a:ext cx="994663" cy="64059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5262418" y="1358110"/>
            <a:ext cx="199217" cy="255527"/>
          </a:xfrm>
          <a:prstGeom prst="rect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5297316" y="1403831"/>
            <a:ext cx="52483" cy="57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5378631" y="1403831"/>
            <a:ext cx="52483" cy="57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5297315" y="1494142"/>
            <a:ext cx="52483" cy="57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5378630" y="1494142"/>
            <a:ext cx="52483" cy="579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5127823" y="1674176"/>
            <a:ext cx="60549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아파트</a:t>
            </a:r>
            <a:endParaRPr lang="ko-KR" altLang="en-US" sz="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6462357" y="1387358"/>
            <a:ext cx="199217" cy="226280"/>
          </a:xfrm>
          <a:prstGeom prst="rect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6494873" y="1411014"/>
            <a:ext cx="136432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6464296" y="1357829"/>
            <a:ext cx="195618" cy="59055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/>
          <p:cNvSpPr/>
          <p:nvPr/>
        </p:nvSpPr>
        <p:spPr>
          <a:xfrm>
            <a:off x="6494873" y="1481016"/>
            <a:ext cx="136432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6290430" y="1666062"/>
            <a:ext cx="70836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오피스텔</a:t>
            </a:r>
            <a:endParaRPr lang="ko-KR" altLang="en-US" sz="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5" name="타원 94"/>
          <p:cNvSpPr/>
          <p:nvPr/>
        </p:nvSpPr>
        <p:spPr>
          <a:xfrm>
            <a:off x="5508478" y="3108967"/>
            <a:ext cx="367855" cy="329282"/>
          </a:xfrm>
          <a:prstGeom prst="ellipse">
            <a:avLst/>
          </a:prstGeom>
          <a:solidFill>
            <a:srgbClr val="88C1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8" name="타원 97"/>
          <p:cNvSpPr/>
          <p:nvPr/>
        </p:nvSpPr>
        <p:spPr>
          <a:xfrm>
            <a:off x="4925315" y="2671706"/>
            <a:ext cx="367855" cy="329282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0" name="타원 99"/>
          <p:cNvSpPr/>
          <p:nvPr/>
        </p:nvSpPr>
        <p:spPr>
          <a:xfrm>
            <a:off x="6058498" y="2669007"/>
            <a:ext cx="367855" cy="329282"/>
          </a:xfrm>
          <a:prstGeom prst="ellipse">
            <a:avLst/>
          </a:prstGeom>
          <a:solidFill>
            <a:srgbClr val="9CCB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1" name="타원 100"/>
          <p:cNvSpPr/>
          <p:nvPr/>
        </p:nvSpPr>
        <p:spPr>
          <a:xfrm>
            <a:off x="5505619" y="2671706"/>
            <a:ext cx="367855" cy="329282"/>
          </a:xfrm>
          <a:prstGeom prst="ellipse">
            <a:avLst/>
          </a:prstGeom>
          <a:solidFill>
            <a:srgbClr val="FFF4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2" name="타원 101"/>
          <p:cNvSpPr/>
          <p:nvPr/>
        </p:nvSpPr>
        <p:spPr>
          <a:xfrm>
            <a:off x="6638826" y="2680485"/>
            <a:ext cx="367855" cy="329282"/>
          </a:xfrm>
          <a:prstGeom prst="ellipse">
            <a:avLst/>
          </a:prstGeom>
          <a:solidFill>
            <a:srgbClr val="F5EA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3" name="타원 102"/>
          <p:cNvSpPr/>
          <p:nvPr/>
        </p:nvSpPr>
        <p:spPr>
          <a:xfrm>
            <a:off x="4943895" y="3135980"/>
            <a:ext cx="367855" cy="329282"/>
          </a:xfrm>
          <a:prstGeom prst="ellipse">
            <a:avLst/>
          </a:prstGeom>
          <a:solidFill>
            <a:srgbClr val="EBE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4" name="타원 103"/>
          <p:cNvSpPr/>
          <p:nvPr/>
        </p:nvSpPr>
        <p:spPr>
          <a:xfrm>
            <a:off x="6072777" y="3108967"/>
            <a:ext cx="367855" cy="329282"/>
          </a:xfrm>
          <a:prstGeom prst="ellipse">
            <a:avLst/>
          </a:prstGeom>
          <a:solidFill>
            <a:srgbClr val="E1D6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5" name="타원 104"/>
          <p:cNvSpPr/>
          <p:nvPr/>
        </p:nvSpPr>
        <p:spPr>
          <a:xfrm>
            <a:off x="6623060" y="3138385"/>
            <a:ext cx="367855" cy="329282"/>
          </a:xfrm>
          <a:prstGeom prst="ellipse">
            <a:avLst/>
          </a:prstGeom>
          <a:solidFill>
            <a:srgbClr val="74AD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8" name="이등변 삼각형 107"/>
          <p:cNvSpPr/>
          <p:nvPr/>
        </p:nvSpPr>
        <p:spPr>
          <a:xfrm>
            <a:off x="5401670" y="5983637"/>
            <a:ext cx="180506" cy="107093"/>
          </a:xfrm>
          <a:prstGeom prst="triangle">
            <a:avLst/>
          </a:prstGeom>
          <a:solidFill>
            <a:srgbClr val="D1F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9" name="직사각형 108"/>
          <p:cNvSpPr/>
          <p:nvPr/>
        </p:nvSpPr>
        <p:spPr>
          <a:xfrm>
            <a:off x="5400207" y="6087641"/>
            <a:ext cx="180175" cy="148591"/>
          </a:xfrm>
          <a:prstGeom prst="rect">
            <a:avLst/>
          </a:prstGeom>
          <a:solidFill>
            <a:srgbClr val="D1F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0" name="이등변 삼각형 109"/>
          <p:cNvSpPr/>
          <p:nvPr/>
        </p:nvSpPr>
        <p:spPr>
          <a:xfrm>
            <a:off x="5329831" y="6001730"/>
            <a:ext cx="180506" cy="107093"/>
          </a:xfrm>
          <a:prstGeom prst="triangl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1" name="직사각형 110"/>
          <p:cNvSpPr/>
          <p:nvPr/>
        </p:nvSpPr>
        <p:spPr>
          <a:xfrm>
            <a:off x="5330162" y="6123308"/>
            <a:ext cx="180175" cy="148591"/>
          </a:xfrm>
          <a:prstGeom prst="rect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5293170" y="6274872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홈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14" name="직선 연결선 113"/>
          <p:cNvCxnSpPr/>
          <p:nvPr/>
        </p:nvCxnSpPr>
        <p:spPr>
          <a:xfrm flipV="1">
            <a:off x="4649062" y="5865253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/>
          <p:cNvCxnSpPr/>
          <p:nvPr/>
        </p:nvCxnSpPr>
        <p:spPr>
          <a:xfrm flipV="1">
            <a:off x="4659924" y="2147254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연결선 115"/>
          <p:cNvCxnSpPr/>
          <p:nvPr/>
        </p:nvCxnSpPr>
        <p:spPr>
          <a:xfrm flipV="1">
            <a:off x="4657714" y="3743599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하트 116"/>
          <p:cNvSpPr/>
          <p:nvPr/>
        </p:nvSpPr>
        <p:spPr>
          <a:xfrm>
            <a:off x="6505960" y="6055276"/>
            <a:ext cx="212473" cy="193432"/>
          </a:xfrm>
          <a:prstGeom prst="hear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TextBox 117"/>
          <p:cNvSpPr txBox="1"/>
          <p:nvPr/>
        </p:nvSpPr>
        <p:spPr>
          <a:xfrm>
            <a:off x="6401774" y="6257037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관심 목록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6" name="모서리가 둥근 직사각형 135"/>
          <p:cNvSpPr/>
          <p:nvPr/>
        </p:nvSpPr>
        <p:spPr>
          <a:xfrm>
            <a:off x="4781007" y="3795329"/>
            <a:ext cx="2374503" cy="60067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TextBox 118"/>
          <p:cNvSpPr txBox="1"/>
          <p:nvPr/>
        </p:nvSpPr>
        <p:spPr>
          <a:xfrm>
            <a:off x="4814923" y="3888593"/>
            <a:ext cx="36598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나를 위한 추천 동네</a:t>
            </a:r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32" name="타원 131"/>
          <p:cNvSpPr/>
          <p:nvPr/>
        </p:nvSpPr>
        <p:spPr>
          <a:xfrm>
            <a:off x="6813880" y="3996396"/>
            <a:ext cx="156301" cy="149951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TextBox 132"/>
          <p:cNvSpPr txBox="1"/>
          <p:nvPr/>
        </p:nvSpPr>
        <p:spPr>
          <a:xfrm>
            <a:off x="6799320" y="3934716"/>
            <a:ext cx="977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bg1"/>
                </a:solidFill>
              </a:rPr>
              <a:t>+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37" name="모서리가 둥근 직사각형 136"/>
          <p:cNvSpPr/>
          <p:nvPr/>
        </p:nvSpPr>
        <p:spPr>
          <a:xfrm>
            <a:off x="4777457" y="4521121"/>
            <a:ext cx="2374503" cy="60067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TextBox 134"/>
          <p:cNvSpPr txBox="1"/>
          <p:nvPr/>
        </p:nvSpPr>
        <p:spPr>
          <a:xfrm>
            <a:off x="4829980" y="4607097"/>
            <a:ext cx="36598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동네 별 비교</a:t>
            </a:r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38" name="직선 연결선 137"/>
          <p:cNvCxnSpPr/>
          <p:nvPr/>
        </p:nvCxnSpPr>
        <p:spPr>
          <a:xfrm flipV="1">
            <a:off x="4674449" y="3658852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TextBox 138"/>
          <p:cNvSpPr txBox="1"/>
          <p:nvPr/>
        </p:nvSpPr>
        <p:spPr>
          <a:xfrm>
            <a:off x="4829980" y="4822773"/>
            <a:ext cx="365986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동네 별 상권을 한 눈에 비교하기</a:t>
            </a:r>
            <a:endParaRPr lang="ko-KR" altLang="en-US" sz="700" dirty="0">
              <a:solidFill>
                <a:schemeClr val="bg1">
                  <a:lumMod val="6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4814922" y="4131760"/>
            <a:ext cx="365986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00" dirty="0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ko-KR" altLang="en-US" sz="700" dirty="0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만에 추천 받기</a:t>
            </a:r>
            <a:endParaRPr lang="ko-KR" altLang="en-US" sz="700" dirty="0">
              <a:solidFill>
                <a:schemeClr val="bg1">
                  <a:lumMod val="6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1" name="타원 140"/>
          <p:cNvSpPr/>
          <p:nvPr/>
        </p:nvSpPr>
        <p:spPr>
          <a:xfrm>
            <a:off x="6813880" y="4739318"/>
            <a:ext cx="156301" cy="149951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TextBox 141"/>
          <p:cNvSpPr txBox="1"/>
          <p:nvPr/>
        </p:nvSpPr>
        <p:spPr>
          <a:xfrm>
            <a:off x="6799320" y="4677638"/>
            <a:ext cx="977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bg1"/>
                </a:solidFill>
              </a:rPr>
              <a:t>+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8293218" y="4118143"/>
            <a:ext cx="365986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메인 화면 하단에 추가할 수 있는 기능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유동인구 분석 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집 시세 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1275757" y="4961636"/>
            <a:ext cx="36598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동네를 추천해주려면 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5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동네별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비교 기능이 필요함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5" name="모서리가 둥근 직사각형 144"/>
          <p:cNvSpPr/>
          <p:nvPr/>
        </p:nvSpPr>
        <p:spPr>
          <a:xfrm>
            <a:off x="4796333" y="5298350"/>
            <a:ext cx="2374503" cy="60067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타원 145"/>
          <p:cNvSpPr/>
          <p:nvPr/>
        </p:nvSpPr>
        <p:spPr>
          <a:xfrm>
            <a:off x="6832756" y="5516547"/>
            <a:ext cx="156301" cy="149951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TextBox 146"/>
          <p:cNvSpPr txBox="1"/>
          <p:nvPr/>
        </p:nvSpPr>
        <p:spPr>
          <a:xfrm>
            <a:off x="6818196" y="5454867"/>
            <a:ext cx="977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chemeClr val="bg1"/>
                </a:solidFill>
              </a:rPr>
              <a:t>+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4862148" y="5393768"/>
            <a:ext cx="36598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치안</a:t>
            </a:r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4845036" y="5623812"/>
            <a:ext cx="365986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연수구 성범죄자 정보 열람하러 가기</a:t>
            </a:r>
            <a:endParaRPr lang="ko-KR" altLang="en-US" sz="700" dirty="0">
              <a:solidFill>
                <a:schemeClr val="bg1">
                  <a:lumMod val="6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861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377" y="355288"/>
            <a:ext cx="2937371" cy="6235816"/>
          </a:xfrm>
          <a:prstGeom prst="rect">
            <a:avLst/>
          </a:prstGeom>
          <a:effectLst/>
        </p:spPr>
      </p:pic>
      <p:sp>
        <p:nvSpPr>
          <p:cNvPr id="4" name="TextBox 3"/>
          <p:cNvSpPr txBox="1"/>
          <p:nvPr/>
        </p:nvSpPr>
        <p:spPr>
          <a:xfrm>
            <a:off x="211931" y="170430"/>
            <a:ext cx="3659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아파트 화면</a:t>
            </a:r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오피스텔 화면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7060225" y="527538"/>
            <a:ext cx="2584937" cy="5931486"/>
          </a:xfrm>
          <a:prstGeom prst="roundRect">
            <a:avLst>
              <a:gd name="adj" fmla="val 11127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/>
          <p:cNvSpPr txBox="1"/>
          <p:nvPr/>
        </p:nvSpPr>
        <p:spPr>
          <a:xfrm>
            <a:off x="7245337" y="1863532"/>
            <a:ext cx="36598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가격</a:t>
            </a:r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201671" y="1000930"/>
            <a:ext cx="36598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거래 유형</a:t>
            </a:r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8" name="이등변 삼각형 107"/>
          <p:cNvSpPr/>
          <p:nvPr/>
        </p:nvSpPr>
        <p:spPr>
          <a:xfrm>
            <a:off x="7812833" y="5938869"/>
            <a:ext cx="180506" cy="107093"/>
          </a:xfrm>
          <a:prstGeom prst="triangle">
            <a:avLst/>
          </a:prstGeom>
          <a:solidFill>
            <a:srgbClr val="D1F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9" name="직사각형 108"/>
          <p:cNvSpPr/>
          <p:nvPr/>
        </p:nvSpPr>
        <p:spPr>
          <a:xfrm>
            <a:off x="7811370" y="6042873"/>
            <a:ext cx="180175" cy="148591"/>
          </a:xfrm>
          <a:prstGeom prst="rect">
            <a:avLst/>
          </a:prstGeom>
          <a:solidFill>
            <a:srgbClr val="D1F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0" name="이등변 삼각형 109"/>
          <p:cNvSpPr/>
          <p:nvPr/>
        </p:nvSpPr>
        <p:spPr>
          <a:xfrm>
            <a:off x="7740994" y="5956962"/>
            <a:ext cx="180506" cy="107093"/>
          </a:xfrm>
          <a:prstGeom prst="triangl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1" name="직사각형 110"/>
          <p:cNvSpPr/>
          <p:nvPr/>
        </p:nvSpPr>
        <p:spPr>
          <a:xfrm>
            <a:off x="7741325" y="6078540"/>
            <a:ext cx="180175" cy="148591"/>
          </a:xfrm>
          <a:prstGeom prst="rect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7704333" y="6230104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홈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14" name="직선 연결선 113"/>
          <p:cNvCxnSpPr/>
          <p:nvPr/>
        </p:nvCxnSpPr>
        <p:spPr>
          <a:xfrm flipV="1">
            <a:off x="7060225" y="5820485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하트 116"/>
          <p:cNvSpPr/>
          <p:nvPr/>
        </p:nvSpPr>
        <p:spPr>
          <a:xfrm>
            <a:off x="8917123" y="6010508"/>
            <a:ext cx="212473" cy="193432"/>
          </a:xfrm>
          <a:prstGeom prst="hear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TextBox 117"/>
          <p:cNvSpPr txBox="1"/>
          <p:nvPr/>
        </p:nvSpPr>
        <p:spPr>
          <a:xfrm>
            <a:off x="8812937" y="6212269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관심 목록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38" name="직선 연결선 137"/>
          <p:cNvCxnSpPr/>
          <p:nvPr/>
        </p:nvCxnSpPr>
        <p:spPr>
          <a:xfrm flipV="1">
            <a:off x="7057426" y="3485000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모서리가 둥근 직사각형 2"/>
          <p:cNvSpPr/>
          <p:nvPr/>
        </p:nvSpPr>
        <p:spPr>
          <a:xfrm>
            <a:off x="7290126" y="1339002"/>
            <a:ext cx="615793" cy="278197"/>
          </a:xfrm>
          <a:prstGeom prst="roundRect">
            <a:avLst>
              <a:gd name="adj" fmla="val 48485"/>
            </a:avLst>
          </a:prstGeom>
          <a:solidFill>
            <a:srgbClr val="D1F2B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매매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8804883" y="1325455"/>
            <a:ext cx="615793" cy="278197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월세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7" name="모서리가 둥근 직사각형 56"/>
          <p:cNvSpPr/>
          <p:nvPr/>
        </p:nvSpPr>
        <p:spPr>
          <a:xfrm>
            <a:off x="8047504" y="1324343"/>
            <a:ext cx="615793" cy="278197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전세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901535" y="2202085"/>
            <a:ext cx="1710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원</a:t>
            </a:r>
            <a:endParaRPr lang="ko-KR" altLang="en-US" sz="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8889153" y="2212294"/>
            <a:ext cx="1710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원</a:t>
            </a:r>
            <a:endParaRPr lang="ko-KR" altLang="en-US" sz="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8101621" y="2211703"/>
            <a:ext cx="1710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67" name="직선 연결선 66"/>
          <p:cNvCxnSpPr/>
          <p:nvPr/>
        </p:nvCxnSpPr>
        <p:spPr>
          <a:xfrm flipV="1">
            <a:off x="7063023" y="1780656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9"/>
          <p:cNvSpPr/>
          <p:nvPr/>
        </p:nvSpPr>
        <p:spPr>
          <a:xfrm>
            <a:off x="7344195" y="2229967"/>
            <a:ext cx="577305" cy="14941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모서리가 둥근 직사각형 68"/>
          <p:cNvSpPr/>
          <p:nvPr/>
        </p:nvSpPr>
        <p:spPr>
          <a:xfrm>
            <a:off x="8358210" y="2226245"/>
            <a:ext cx="577305" cy="14941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0" name="직선 연결선 69"/>
          <p:cNvCxnSpPr/>
          <p:nvPr/>
        </p:nvCxnSpPr>
        <p:spPr>
          <a:xfrm flipV="1">
            <a:off x="7057427" y="2563895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7245337" y="2670214"/>
            <a:ext cx="36598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면적</a:t>
            </a:r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8" name="모서리가 둥근 직사각형 77"/>
          <p:cNvSpPr/>
          <p:nvPr/>
        </p:nvSpPr>
        <p:spPr>
          <a:xfrm>
            <a:off x="7336742" y="2970279"/>
            <a:ext cx="467175" cy="128928"/>
          </a:xfrm>
          <a:prstGeom prst="roundRect">
            <a:avLst/>
          </a:prstGeom>
          <a:solidFill>
            <a:srgbClr val="D1F2B9"/>
          </a:solidFill>
          <a:ln>
            <a:solidFill>
              <a:srgbClr val="D1F2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전체</a:t>
            </a:r>
            <a:endParaRPr lang="ko-KR" altLang="en-US" sz="50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2" name="모서리가 둥근 직사각형 81"/>
          <p:cNvSpPr/>
          <p:nvPr/>
        </p:nvSpPr>
        <p:spPr>
          <a:xfrm>
            <a:off x="7803917" y="2970279"/>
            <a:ext cx="486810" cy="12892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 미만</a:t>
            </a:r>
            <a:endParaRPr lang="ko-KR" altLang="en-US" sz="5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3" name="모서리가 둥근 직사각형 82"/>
          <p:cNvSpPr/>
          <p:nvPr/>
        </p:nvSpPr>
        <p:spPr>
          <a:xfrm>
            <a:off x="7336742" y="3101191"/>
            <a:ext cx="467175" cy="12892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30</a:t>
            </a:r>
            <a:r>
              <a:rPr lang="ko-KR" altLang="en-US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 대</a:t>
            </a:r>
            <a:endParaRPr lang="ko-KR" altLang="en-US" sz="5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5" name="모서리가 둥근 직사각형 84"/>
          <p:cNvSpPr/>
          <p:nvPr/>
        </p:nvSpPr>
        <p:spPr>
          <a:xfrm>
            <a:off x="7803917" y="3101191"/>
            <a:ext cx="486810" cy="12892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40</a:t>
            </a:r>
            <a:r>
              <a:rPr lang="ko-KR" altLang="en-US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 대</a:t>
            </a:r>
            <a:endParaRPr lang="ko-KR" altLang="en-US" sz="5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6" name="모서리가 둥근 직사각형 85"/>
          <p:cNvSpPr/>
          <p:nvPr/>
        </p:nvSpPr>
        <p:spPr>
          <a:xfrm>
            <a:off x="8285471" y="2970279"/>
            <a:ext cx="486810" cy="12892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 대</a:t>
            </a:r>
            <a:endParaRPr lang="ko-KR" altLang="en-US" sz="5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7" name="모서리가 둥근 직사각형 86"/>
          <p:cNvSpPr/>
          <p:nvPr/>
        </p:nvSpPr>
        <p:spPr>
          <a:xfrm>
            <a:off x="8285471" y="3101191"/>
            <a:ext cx="486810" cy="12892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50</a:t>
            </a:r>
            <a:r>
              <a:rPr lang="ko-KR" altLang="en-US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 대</a:t>
            </a:r>
            <a:endParaRPr lang="ko-KR" altLang="en-US" sz="5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8" name="모서리가 둥근 직사각형 87"/>
          <p:cNvSpPr/>
          <p:nvPr/>
        </p:nvSpPr>
        <p:spPr>
          <a:xfrm>
            <a:off x="8772281" y="2970279"/>
            <a:ext cx="486810" cy="12892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</a:t>
            </a:r>
            <a:r>
              <a:rPr lang="ko-KR" altLang="en-US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 대</a:t>
            </a:r>
            <a:endParaRPr lang="ko-KR" altLang="en-US" sz="5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9" name="모서리가 둥근 직사각형 88"/>
          <p:cNvSpPr/>
          <p:nvPr/>
        </p:nvSpPr>
        <p:spPr>
          <a:xfrm>
            <a:off x="8772281" y="3101191"/>
            <a:ext cx="486810" cy="12892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60</a:t>
            </a:r>
            <a:r>
              <a:rPr lang="ko-KR" altLang="en-US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 이상</a:t>
            </a:r>
            <a:endParaRPr lang="ko-KR" altLang="en-US" sz="5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7275666" y="3598639"/>
            <a:ext cx="36598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준공 년도</a:t>
            </a:r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4" name="모서리가 둥근 직사각형 93"/>
          <p:cNvSpPr/>
          <p:nvPr/>
        </p:nvSpPr>
        <p:spPr>
          <a:xfrm>
            <a:off x="7336742" y="3874750"/>
            <a:ext cx="467175" cy="128928"/>
          </a:xfrm>
          <a:prstGeom prst="roundRect">
            <a:avLst/>
          </a:prstGeom>
          <a:solidFill>
            <a:srgbClr val="D1F2B9"/>
          </a:solidFill>
          <a:ln>
            <a:solidFill>
              <a:srgbClr val="D1F2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전체</a:t>
            </a:r>
            <a:endParaRPr lang="ko-KR" altLang="en-US" sz="50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6" name="모서리가 둥근 직사각형 95"/>
          <p:cNvSpPr/>
          <p:nvPr/>
        </p:nvSpPr>
        <p:spPr>
          <a:xfrm>
            <a:off x="7803917" y="3874750"/>
            <a:ext cx="486810" cy="12892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년 이내</a:t>
            </a:r>
            <a:endParaRPr lang="ko-KR" altLang="en-US" sz="5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6" name="모서리가 둥근 직사각형 105"/>
          <p:cNvSpPr/>
          <p:nvPr/>
        </p:nvSpPr>
        <p:spPr>
          <a:xfrm>
            <a:off x="8285471" y="3874750"/>
            <a:ext cx="486810" cy="12892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년 이내</a:t>
            </a:r>
            <a:endParaRPr lang="ko-KR" altLang="en-US" sz="5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8772281" y="3874750"/>
            <a:ext cx="486810" cy="12892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</a:t>
            </a:r>
            <a:r>
              <a:rPr lang="ko-KR" altLang="en-US" sz="5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년 이내</a:t>
            </a:r>
            <a:endParaRPr lang="ko-KR" altLang="en-US" sz="5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7057426" y="5465884"/>
            <a:ext cx="2584937" cy="354601"/>
          </a:xfrm>
          <a:prstGeom prst="rect">
            <a:avLst/>
          </a:prstGeom>
          <a:solidFill>
            <a:srgbClr val="D1F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적용</a:t>
            </a:r>
            <a:endParaRPr lang="ko-KR" altLang="en-US" sz="10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21" name="그림 1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3874" y="327483"/>
            <a:ext cx="2937371" cy="6235816"/>
          </a:xfrm>
          <a:prstGeom prst="rect">
            <a:avLst/>
          </a:prstGeom>
          <a:effectLst/>
        </p:spPr>
      </p:pic>
      <p:sp>
        <p:nvSpPr>
          <p:cNvPr id="122" name="모서리가 둥근 직사각형 121"/>
          <p:cNvSpPr/>
          <p:nvPr/>
        </p:nvSpPr>
        <p:spPr>
          <a:xfrm>
            <a:off x="3959722" y="499733"/>
            <a:ext cx="2584937" cy="5931486"/>
          </a:xfrm>
          <a:prstGeom prst="roundRect">
            <a:avLst>
              <a:gd name="adj" fmla="val 11127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이등변 삼각형 122"/>
          <p:cNvSpPr/>
          <p:nvPr/>
        </p:nvSpPr>
        <p:spPr>
          <a:xfrm>
            <a:off x="4712330" y="5911064"/>
            <a:ext cx="180506" cy="10709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4" name="직사각형 123"/>
          <p:cNvSpPr/>
          <p:nvPr/>
        </p:nvSpPr>
        <p:spPr>
          <a:xfrm>
            <a:off x="4710867" y="6015068"/>
            <a:ext cx="180175" cy="14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5" name="이등변 삼각형 124"/>
          <p:cNvSpPr/>
          <p:nvPr/>
        </p:nvSpPr>
        <p:spPr>
          <a:xfrm>
            <a:off x="4640491" y="5929157"/>
            <a:ext cx="180506" cy="107093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6" name="직사각형 125"/>
          <p:cNvSpPr/>
          <p:nvPr/>
        </p:nvSpPr>
        <p:spPr>
          <a:xfrm>
            <a:off x="4640822" y="6050735"/>
            <a:ext cx="180175" cy="1485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4603830" y="6202299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홈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28" name="직선 연결선 127"/>
          <p:cNvCxnSpPr/>
          <p:nvPr/>
        </p:nvCxnSpPr>
        <p:spPr>
          <a:xfrm flipV="1">
            <a:off x="3959722" y="5792680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하트 128"/>
          <p:cNvSpPr/>
          <p:nvPr/>
        </p:nvSpPr>
        <p:spPr>
          <a:xfrm>
            <a:off x="5816620" y="5982703"/>
            <a:ext cx="212473" cy="193432"/>
          </a:xfrm>
          <a:prstGeom prst="hear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TextBox 129"/>
          <p:cNvSpPr txBox="1"/>
          <p:nvPr/>
        </p:nvSpPr>
        <p:spPr>
          <a:xfrm>
            <a:off x="5712434" y="6184464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관심 목록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69" name="직선 연결선 168"/>
          <p:cNvCxnSpPr/>
          <p:nvPr/>
        </p:nvCxnSpPr>
        <p:spPr>
          <a:xfrm flipV="1">
            <a:off x="3959722" y="1244399"/>
            <a:ext cx="2584937" cy="879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TextBox 171"/>
          <p:cNvSpPr txBox="1"/>
          <p:nvPr/>
        </p:nvSpPr>
        <p:spPr>
          <a:xfrm>
            <a:off x="10037639" y="3105778"/>
            <a:ext cx="20187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solidFill>
                  <a:srgbClr val="D1F2B9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필터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누르면 나오는 화면</a:t>
            </a:r>
            <a:endParaRPr lang="ko-KR" altLang="en-US" sz="1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1213433" y="3662215"/>
            <a:ext cx="361464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err="1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클러스터링</a:t>
            </a:r>
            <a:r>
              <a:rPr lang="ko-KR" altLang="en-US" sz="1500" dirty="0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없애도 될 듯</a:t>
            </a:r>
            <a:endParaRPr lang="en-US" altLang="ko-KR" sz="1500" dirty="0" smtClean="0">
              <a:solidFill>
                <a:srgbClr val="FF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500" dirty="0" smtClean="0">
              <a:solidFill>
                <a:srgbClr val="FF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500" dirty="0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Cf. </a:t>
            </a:r>
            <a:r>
              <a:rPr lang="ko-KR" altLang="en-US" sz="1500" dirty="0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직방 앱은 </a:t>
            </a:r>
            <a:r>
              <a:rPr lang="ko-KR" altLang="en-US" sz="1500" dirty="0" err="1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클러스터링</a:t>
            </a:r>
            <a:r>
              <a:rPr lang="ko-KR" altLang="en-US" sz="1500" dirty="0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500" dirty="0" smtClean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X</a:t>
            </a:r>
            <a:endParaRPr lang="ko-KR" altLang="en-US" sz="1500" dirty="0">
              <a:solidFill>
                <a:srgbClr val="FF000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/>
          <a:srcRect r="4744"/>
          <a:stretch/>
        </p:blipFill>
        <p:spPr>
          <a:xfrm>
            <a:off x="3966098" y="1300379"/>
            <a:ext cx="2549002" cy="4398209"/>
          </a:xfrm>
          <a:prstGeom prst="rect">
            <a:avLst/>
          </a:prstGeom>
          <a:effectLst/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0589" y="3034743"/>
            <a:ext cx="1774762" cy="253767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4" name="TextBox 173"/>
          <p:cNvSpPr txBox="1"/>
          <p:nvPr/>
        </p:nvSpPr>
        <p:spPr>
          <a:xfrm>
            <a:off x="1221345" y="1139080"/>
            <a:ext cx="361464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필터 </a:t>
            </a:r>
            <a:r>
              <a:rPr lang="ko-KR" altLang="en-US" sz="15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미적용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시에는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500" dirty="0" smtClean="0">
                <a:solidFill>
                  <a:schemeClr val="bg1">
                    <a:lumMod val="7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검색 조건을 설정해주세요</a:t>
            </a:r>
            <a:endParaRPr lang="en-US" altLang="ko-KR" sz="1500" dirty="0" smtClean="0">
              <a:solidFill>
                <a:schemeClr val="bg1">
                  <a:lumMod val="7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문구 삽입</a:t>
            </a:r>
            <a:endParaRPr lang="ko-KR" altLang="en-US" sz="1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6" name="모서리가 둥근 직사각형 165"/>
          <p:cNvSpPr/>
          <p:nvPr/>
        </p:nvSpPr>
        <p:spPr>
          <a:xfrm>
            <a:off x="5863429" y="890026"/>
            <a:ext cx="511891" cy="244782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필터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4050589" y="883978"/>
            <a:ext cx="1750332" cy="266329"/>
          </a:xfrm>
          <a:prstGeom prst="roundRect">
            <a:avLst>
              <a:gd name="adj" fmla="val 48485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7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매매 </a:t>
            </a:r>
            <a:r>
              <a:rPr lang="en-US" altLang="ko-KR" sz="7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 10</a:t>
            </a:r>
            <a:r>
              <a:rPr lang="ko-KR" altLang="en-US" sz="700" dirty="0" err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평대</a:t>
            </a:r>
            <a:r>
              <a:rPr lang="ko-KR" altLang="en-US" sz="7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7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 15</a:t>
            </a:r>
            <a:r>
              <a:rPr lang="ko-KR" altLang="en-US" sz="700" dirty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년 이하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171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1931" y="170430"/>
            <a:ext cx="3659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음식점 화면 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21" name="그림 1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3874" y="327483"/>
            <a:ext cx="2937371" cy="6235816"/>
          </a:xfrm>
          <a:prstGeom prst="rect">
            <a:avLst/>
          </a:prstGeom>
          <a:effectLst/>
        </p:spPr>
      </p:pic>
      <p:sp>
        <p:nvSpPr>
          <p:cNvPr id="122" name="모서리가 둥근 직사각형 121"/>
          <p:cNvSpPr/>
          <p:nvPr/>
        </p:nvSpPr>
        <p:spPr>
          <a:xfrm>
            <a:off x="3959722" y="499733"/>
            <a:ext cx="2584937" cy="5931486"/>
          </a:xfrm>
          <a:prstGeom prst="roundRect">
            <a:avLst>
              <a:gd name="adj" fmla="val 11127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이등변 삼각형 122"/>
          <p:cNvSpPr/>
          <p:nvPr/>
        </p:nvSpPr>
        <p:spPr>
          <a:xfrm>
            <a:off x="4712330" y="5911064"/>
            <a:ext cx="180506" cy="10709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4" name="직사각형 123"/>
          <p:cNvSpPr/>
          <p:nvPr/>
        </p:nvSpPr>
        <p:spPr>
          <a:xfrm>
            <a:off x="4710867" y="6015068"/>
            <a:ext cx="180175" cy="14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5" name="이등변 삼각형 124"/>
          <p:cNvSpPr/>
          <p:nvPr/>
        </p:nvSpPr>
        <p:spPr>
          <a:xfrm>
            <a:off x="4640491" y="5929157"/>
            <a:ext cx="180506" cy="107093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6" name="직사각형 125"/>
          <p:cNvSpPr/>
          <p:nvPr/>
        </p:nvSpPr>
        <p:spPr>
          <a:xfrm>
            <a:off x="4640822" y="6050735"/>
            <a:ext cx="180175" cy="1485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4603830" y="6202299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홈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28" name="직선 연결선 127"/>
          <p:cNvCxnSpPr/>
          <p:nvPr/>
        </p:nvCxnSpPr>
        <p:spPr>
          <a:xfrm flipV="1">
            <a:off x="3959722" y="5792680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하트 128"/>
          <p:cNvSpPr/>
          <p:nvPr/>
        </p:nvSpPr>
        <p:spPr>
          <a:xfrm>
            <a:off x="5816620" y="5982703"/>
            <a:ext cx="212473" cy="193432"/>
          </a:xfrm>
          <a:prstGeom prst="hear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TextBox 129"/>
          <p:cNvSpPr txBox="1"/>
          <p:nvPr/>
        </p:nvSpPr>
        <p:spPr>
          <a:xfrm>
            <a:off x="5712434" y="6184464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관심 목록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3"/>
          <a:srcRect r="4744"/>
          <a:stretch/>
        </p:blipFill>
        <p:spPr>
          <a:xfrm>
            <a:off x="3971306" y="1355657"/>
            <a:ext cx="2556330" cy="4445816"/>
          </a:xfrm>
          <a:prstGeom prst="rect">
            <a:avLst/>
          </a:prstGeom>
        </p:spPr>
      </p:pic>
      <p:sp>
        <p:nvSpPr>
          <p:cNvPr id="166" name="모서리가 둥근 직사각형 165"/>
          <p:cNvSpPr/>
          <p:nvPr/>
        </p:nvSpPr>
        <p:spPr>
          <a:xfrm>
            <a:off x="4069625" y="1042920"/>
            <a:ext cx="526461" cy="151564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전체</a:t>
            </a:r>
            <a:endParaRPr lang="ko-KR" altLang="en-US" sz="6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9" name="모서리가 둥근 직사각형 58"/>
          <p:cNvSpPr/>
          <p:nvPr/>
        </p:nvSpPr>
        <p:spPr>
          <a:xfrm>
            <a:off x="5951188" y="1041166"/>
            <a:ext cx="526461" cy="151564"/>
          </a:xfrm>
          <a:prstGeom prst="roundRect">
            <a:avLst>
              <a:gd name="adj" fmla="val 48485"/>
            </a:avLst>
          </a:prstGeom>
          <a:solidFill>
            <a:srgbClr val="D1F2B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카페</a:t>
            </a:r>
            <a:endParaRPr lang="ko-KR" altLang="en-US" sz="6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4668170" y="1044128"/>
            <a:ext cx="526461" cy="151564"/>
          </a:xfrm>
          <a:prstGeom prst="roundRect">
            <a:avLst>
              <a:gd name="adj" fmla="val 48485"/>
            </a:avLst>
          </a:prstGeom>
          <a:solidFill>
            <a:srgbClr val="D1F2B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음식점</a:t>
            </a:r>
            <a:endParaRPr lang="ko-KR" altLang="en-US" sz="6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1" name="모서리가 둥근 직사각형 60"/>
          <p:cNvSpPr/>
          <p:nvPr/>
        </p:nvSpPr>
        <p:spPr>
          <a:xfrm>
            <a:off x="5266716" y="1017954"/>
            <a:ext cx="636363" cy="182758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단란주점</a:t>
            </a:r>
            <a:endParaRPr lang="ko-KR" altLang="en-US" sz="6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3741" y="4502482"/>
            <a:ext cx="1860677" cy="97078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4998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1931" y="117676"/>
            <a:ext cx="3659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위시리스트 화면 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21" name="그림 1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3874" y="327483"/>
            <a:ext cx="2937371" cy="6235816"/>
          </a:xfrm>
          <a:prstGeom prst="rect">
            <a:avLst/>
          </a:prstGeom>
          <a:effectLst/>
        </p:spPr>
      </p:pic>
      <p:sp>
        <p:nvSpPr>
          <p:cNvPr id="122" name="모서리가 둥근 직사각형 121"/>
          <p:cNvSpPr/>
          <p:nvPr/>
        </p:nvSpPr>
        <p:spPr>
          <a:xfrm>
            <a:off x="3959722" y="499733"/>
            <a:ext cx="2584937" cy="5931486"/>
          </a:xfrm>
          <a:prstGeom prst="roundRect">
            <a:avLst>
              <a:gd name="adj" fmla="val 11127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이등변 삼각형 122"/>
          <p:cNvSpPr/>
          <p:nvPr/>
        </p:nvSpPr>
        <p:spPr>
          <a:xfrm>
            <a:off x="4712330" y="5911064"/>
            <a:ext cx="180506" cy="10709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4" name="직사각형 123"/>
          <p:cNvSpPr/>
          <p:nvPr/>
        </p:nvSpPr>
        <p:spPr>
          <a:xfrm>
            <a:off x="4710867" y="6015068"/>
            <a:ext cx="180175" cy="14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5" name="이등변 삼각형 124"/>
          <p:cNvSpPr/>
          <p:nvPr/>
        </p:nvSpPr>
        <p:spPr>
          <a:xfrm>
            <a:off x="4640491" y="5929157"/>
            <a:ext cx="180506" cy="107093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6" name="직사각형 125"/>
          <p:cNvSpPr/>
          <p:nvPr/>
        </p:nvSpPr>
        <p:spPr>
          <a:xfrm>
            <a:off x="4640822" y="6050735"/>
            <a:ext cx="180175" cy="1485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4603830" y="6202299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홈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28" name="직선 연결선 127"/>
          <p:cNvCxnSpPr/>
          <p:nvPr/>
        </p:nvCxnSpPr>
        <p:spPr>
          <a:xfrm flipV="1">
            <a:off x="3959722" y="5792680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하트 128"/>
          <p:cNvSpPr/>
          <p:nvPr/>
        </p:nvSpPr>
        <p:spPr>
          <a:xfrm>
            <a:off x="5816620" y="5982703"/>
            <a:ext cx="212473" cy="193432"/>
          </a:xfrm>
          <a:prstGeom prst="hear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TextBox 129"/>
          <p:cNvSpPr txBox="1"/>
          <p:nvPr/>
        </p:nvSpPr>
        <p:spPr>
          <a:xfrm>
            <a:off x="5712434" y="6184464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관심 목록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126465" y="3818335"/>
            <a:ext cx="4159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박스 클릭하면 해당 아파트의 </a:t>
            </a:r>
            <a:r>
              <a:rPr lang="ko-KR" altLang="en-US" sz="15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위경도를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따와 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+-</a:t>
            </a:r>
            <a:r>
              <a:rPr lang="ko-KR" altLang="en-US" sz="15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알파값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지정하여 근처에 있는 </a:t>
            </a:r>
            <a:r>
              <a:rPr lang="ko-KR" altLang="en-US" sz="15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플레이스들만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출력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5547" y="4462027"/>
            <a:ext cx="1980465" cy="1960953"/>
          </a:xfrm>
          <a:prstGeom prst="rect">
            <a:avLst/>
          </a:prstGeom>
        </p:spPr>
      </p:pic>
      <p:sp>
        <p:nvSpPr>
          <p:cNvPr id="64" name="TextBox 63"/>
          <p:cNvSpPr txBox="1"/>
          <p:nvPr/>
        </p:nvSpPr>
        <p:spPr>
          <a:xfrm>
            <a:off x="7126464" y="2661994"/>
            <a:ext cx="41595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제목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클릭하여 제목 수정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126463" y="1168125"/>
            <a:ext cx="41595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X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대신 휴지통 아이콘 사용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69625" y="693713"/>
            <a:ext cx="36598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위시리스트</a:t>
            </a:r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31" name="직선 연결선 30"/>
          <p:cNvCxnSpPr/>
          <p:nvPr/>
        </p:nvCxnSpPr>
        <p:spPr>
          <a:xfrm flipV="1">
            <a:off x="3974247" y="1025210"/>
            <a:ext cx="2570095" cy="636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069625" y="1157290"/>
            <a:ext cx="36598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92D05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# </a:t>
            </a:r>
            <a:r>
              <a:rPr lang="ko-KR" altLang="en-US" sz="1000" dirty="0" smtClean="0">
                <a:solidFill>
                  <a:srgbClr val="92D05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교육시설 좋은 곳</a:t>
            </a:r>
            <a:endParaRPr lang="en-US" altLang="ko-KR" sz="1000" dirty="0" smtClean="0">
              <a:solidFill>
                <a:srgbClr val="92D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0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롯데몰</a:t>
            </a:r>
            <a:r>
              <a:rPr lang="ko-KR" altLang="en-US" sz="1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송도 </a:t>
            </a:r>
            <a:r>
              <a:rPr lang="ko-KR" altLang="en-US" sz="10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캐슬파크</a:t>
            </a:r>
            <a:endParaRPr lang="en-US" altLang="ko-KR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인천시 연수구 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171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</a:t>
            </a:r>
            <a:endParaRPr lang="en-US" altLang="ko-KR" sz="1000" dirty="0">
              <a:solidFill>
                <a:schemeClr val="bg1">
                  <a:lumMod val="6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매매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/15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평이하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/7000</a:t>
            </a:r>
          </a:p>
          <a:p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19.32m^2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6225540" y="1189030"/>
            <a:ext cx="149780" cy="14067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/>
              <a:t>X</a:t>
            </a:r>
            <a:endParaRPr lang="ko-KR" altLang="en-US" sz="700" dirty="0"/>
          </a:p>
        </p:txBody>
      </p:sp>
      <p:sp>
        <p:nvSpPr>
          <p:cNvPr id="9" name="직사각형 8"/>
          <p:cNvSpPr/>
          <p:nvPr/>
        </p:nvSpPr>
        <p:spPr>
          <a:xfrm>
            <a:off x="3959721" y="2323931"/>
            <a:ext cx="2584621" cy="457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4069625" y="2505161"/>
            <a:ext cx="36598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92D05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# </a:t>
            </a:r>
            <a:r>
              <a:rPr lang="ko-KR" altLang="en-US" sz="1000" dirty="0" smtClean="0">
                <a:solidFill>
                  <a:srgbClr val="92D05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교육시설 좋은 곳</a:t>
            </a:r>
            <a:endParaRPr lang="en-US" altLang="ko-KR" sz="1000" dirty="0" smtClean="0">
              <a:solidFill>
                <a:srgbClr val="92D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0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롯데몰</a:t>
            </a:r>
            <a:r>
              <a:rPr lang="ko-KR" altLang="en-US" sz="1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송도 </a:t>
            </a:r>
            <a:r>
              <a:rPr lang="ko-KR" altLang="en-US" sz="10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캐슬파크</a:t>
            </a:r>
            <a:endParaRPr lang="en-US" altLang="ko-KR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인천시 연수구 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171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</a:t>
            </a:r>
            <a:endParaRPr lang="en-US" altLang="ko-KR" sz="1000" dirty="0">
              <a:solidFill>
                <a:schemeClr val="bg1">
                  <a:lumMod val="6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매매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/15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평이하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/7000</a:t>
            </a:r>
          </a:p>
          <a:p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19.32m^2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40" name="직선 연결선 39"/>
          <p:cNvCxnSpPr/>
          <p:nvPr/>
        </p:nvCxnSpPr>
        <p:spPr>
          <a:xfrm flipV="1">
            <a:off x="3959721" y="3663009"/>
            <a:ext cx="2584937" cy="8793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타원 40"/>
          <p:cNvSpPr/>
          <p:nvPr/>
        </p:nvSpPr>
        <p:spPr>
          <a:xfrm>
            <a:off x="6225540" y="2536901"/>
            <a:ext cx="149780" cy="14067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/>
              <a:t>X</a:t>
            </a:r>
            <a:endParaRPr lang="ko-KR" altLang="en-US" sz="700" dirty="0"/>
          </a:p>
        </p:txBody>
      </p:sp>
      <p:sp>
        <p:nvSpPr>
          <p:cNvPr id="12" name="직사각형 11"/>
          <p:cNvSpPr/>
          <p:nvPr/>
        </p:nvSpPr>
        <p:spPr>
          <a:xfrm>
            <a:off x="2954215" y="2323931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3966983" y="3676629"/>
            <a:ext cx="2584621" cy="457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3966983" y="4997867"/>
            <a:ext cx="2584621" cy="8047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4069625" y="3810223"/>
            <a:ext cx="36598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solidFill>
                  <a:srgbClr val="92D05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# </a:t>
            </a:r>
            <a:r>
              <a:rPr lang="ko-KR" altLang="en-US" sz="1000" dirty="0" smtClean="0">
                <a:solidFill>
                  <a:srgbClr val="92D05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교육시설 좋은 곳</a:t>
            </a:r>
            <a:endParaRPr lang="en-US" altLang="ko-KR" sz="1000" dirty="0" smtClean="0">
              <a:solidFill>
                <a:srgbClr val="92D050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0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롯데몰</a:t>
            </a:r>
            <a:r>
              <a:rPr lang="ko-KR" altLang="en-US" sz="1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송도 </a:t>
            </a:r>
            <a:r>
              <a:rPr lang="ko-KR" altLang="en-US" sz="10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캐슬파크</a:t>
            </a:r>
            <a:endParaRPr lang="en-US" altLang="ko-KR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인천시 연수구 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171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</a:t>
            </a:r>
            <a:endParaRPr lang="en-US" altLang="ko-KR" sz="1000" dirty="0">
              <a:solidFill>
                <a:schemeClr val="bg1">
                  <a:lumMod val="6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매매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/15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평이하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/7000</a:t>
            </a:r>
          </a:p>
          <a:p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19.32m^2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ko-KR" altLang="en-US" sz="1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8" name="타원 57"/>
          <p:cNvSpPr/>
          <p:nvPr/>
        </p:nvSpPr>
        <p:spPr>
          <a:xfrm>
            <a:off x="6225540" y="3841963"/>
            <a:ext cx="149780" cy="14067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/>
              <a:t>X</a:t>
            </a:r>
            <a:endParaRPr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381169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1931" y="170430"/>
            <a:ext cx="3659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</a:t>
            </a:r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 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동네 추천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21" name="그림 1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3874" y="327483"/>
            <a:ext cx="2937371" cy="6235816"/>
          </a:xfrm>
          <a:prstGeom prst="rect">
            <a:avLst/>
          </a:prstGeom>
          <a:effectLst/>
        </p:spPr>
      </p:pic>
      <p:sp>
        <p:nvSpPr>
          <p:cNvPr id="122" name="모서리가 둥근 직사각형 121"/>
          <p:cNvSpPr/>
          <p:nvPr/>
        </p:nvSpPr>
        <p:spPr>
          <a:xfrm>
            <a:off x="3959722" y="499733"/>
            <a:ext cx="2584937" cy="5931486"/>
          </a:xfrm>
          <a:prstGeom prst="roundRect">
            <a:avLst>
              <a:gd name="adj" fmla="val 11127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이등변 삼각형 122"/>
          <p:cNvSpPr/>
          <p:nvPr/>
        </p:nvSpPr>
        <p:spPr>
          <a:xfrm>
            <a:off x="4712330" y="5911064"/>
            <a:ext cx="180506" cy="10709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4" name="직사각형 123"/>
          <p:cNvSpPr/>
          <p:nvPr/>
        </p:nvSpPr>
        <p:spPr>
          <a:xfrm>
            <a:off x="4710867" y="6015068"/>
            <a:ext cx="180175" cy="14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5" name="이등변 삼각형 124"/>
          <p:cNvSpPr/>
          <p:nvPr/>
        </p:nvSpPr>
        <p:spPr>
          <a:xfrm>
            <a:off x="4640491" y="5929157"/>
            <a:ext cx="180506" cy="107093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6" name="직사각형 125"/>
          <p:cNvSpPr/>
          <p:nvPr/>
        </p:nvSpPr>
        <p:spPr>
          <a:xfrm>
            <a:off x="4640822" y="6050735"/>
            <a:ext cx="180175" cy="1485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4603830" y="6202299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홈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28" name="직선 연결선 127"/>
          <p:cNvCxnSpPr/>
          <p:nvPr/>
        </p:nvCxnSpPr>
        <p:spPr>
          <a:xfrm flipV="1">
            <a:off x="3959722" y="5792680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하트 128"/>
          <p:cNvSpPr/>
          <p:nvPr/>
        </p:nvSpPr>
        <p:spPr>
          <a:xfrm>
            <a:off x="5816620" y="5982703"/>
            <a:ext cx="212473" cy="193432"/>
          </a:xfrm>
          <a:prstGeom prst="hear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TextBox 129"/>
          <p:cNvSpPr txBox="1"/>
          <p:nvPr/>
        </p:nvSpPr>
        <p:spPr>
          <a:xfrm>
            <a:off x="5712434" y="6184464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관심 목록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9" name="모서리가 둥근 직사각형 58"/>
          <p:cNvSpPr/>
          <p:nvPr/>
        </p:nvSpPr>
        <p:spPr>
          <a:xfrm>
            <a:off x="4059588" y="869684"/>
            <a:ext cx="802659" cy="251271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혼자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1" name="모서리가 둥근 직사각형 60"/>
          <p:cNvSpPr/>
          <p:nvPr/>
        </p:nvSpPr>
        <p:spPr>
          <a:xfrm>
            <a:off x="4935273" y="868663"/>
            <a:ext cx="777161" cy="259681"/>
          </a:xfrm>
          <a:prstGeom prst="roundRect">
            <a:avLst>
              <a:gd name="adj" fmla="val 48485"/>
            </a:avLst>
          </a:prstGeom>
          <a:solidFill>
            <a:srgbClr val="D1F2B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자녀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5797632" y="900192"/>
            <a:ext cx="629387" cy="220763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노인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4100195" y="1820555"/>
            <a:ext cx="802659" cy="251271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의료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4100195" y="2218679"/>
            <a:ext cx="802659" cy="251271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교통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3" name="모서리가 둥근 직사각형 42"/>
          <p:cNvSpPr/>
          <p:nvPr/>
        </p:nvSpPr>
        <p:spPr>
          <a:xfrm>
            <a:off x="4100549" y="2676319"/>
            <a:ext cx="802659" cy="251271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음식점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4100549" y="3074443"/>
            <a:ext cx="802659" cy="251271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복지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4099964" y="3478879"/>
            <a:ext cx="802659" cy="251271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유흥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46" name="모서리가 둥근 직사각형 45"/>
          <p:cNvSpPr/>
          <p:nvPr/>
        </p:nvSpPr>
        <p:spPr>
          <a:xfrm>
            <a:off x="4099964" y="3877003"/>
            <a:ext cx="802659" cy="251271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교육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5055577" y="1952955"/>
            <a:ext cx="118696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5055577" y="2342747"/>
            <a:ext cx="118696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>
            <a:off x="5088387" y="2799947"/>
            <a:ext cx="118696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/>
          <p:cNvCxnSpPr/>
          <p:nvPr/>
        </p:nvCxnSpPr>
        <p:spPr>
          <a:xfrm>
            <a:off x="5092577" y="3186809"/>
            <a:ext cx="118696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>
            <a:off x="5105971" y="3600047"/>
            <a:ext cx="118696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>
            <a:off x="5118953" y="4039662"/>
            <a:ext cx="118696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/>
          <p:cNvSpPr/>
          <p:nvPr/>
        </p:nvSpPr>
        <p:spPr>
          <a:xfrm>
            <a:off x="5034020" y="1903425"/>
            <a:ext cx="106973" cy="99060"/>
          </a:xfrm>
          <a:prstGeom prst="ellipse">
            <a:avLst/>
          </a:prstGeom>
          <a:solidFill>
            <a:srgbClr val="A6DFB7"/>
          </a:solidFill>
          <a:ln>
            <a:solidFill>
              <a:srgbClr val="A6D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/>
          <p:cNvSpPr/>
          <p:nvPr/>
        </p:nvSpPr>
        <p:spPr>
          <a:xfrm>
            <a:off x="6157122" y="1906541"/>
            <a:ext cx="106973" cy="99060"/>
          </a:xfrm>
          <a:prstGeom prst="ellipse">
            <a:avLst/>
          </a:prstGeom>
          <a:solidFill>
            <a:schemeClr val="bg1"/>
          </a:solidFill>
          <a:ln>
            <a:solidFill>
              <a:srgbClr val="A6D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/>
          <p:cNvSpPr/>
          <p:nvPr/>
        </p:nvSpPr>
        <p:spPr>
          <a:xfrm>
            <a:off x="5587675" y="1896660"/>
            <a:ext cx="106973" cy="99060"/>
          </a:xfrm>
          <a:prstGeom prst="ellipse">
            <a:avLst/>
          </a:prstGeom>
          <a:solidFill>
            <a:schemeClr val="bg1"/>
          </a:solidFill>
          <a:ln>
            <a:solidFill>
              <a:srgbClr val="A6D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/>
          <p:cNvSpPr/>
          <p:nvPr/>
        </p:nvSpPr>
        <p:spPr>
          <a:xfrm>
            <a:off x="5316841" y="1896660"/>
            <a:ext cx="106973" cy="99060"/>
          </a:xfrm>
          <a:prstGeom prst="ellipse">
            <a:avLst/>
          </a:prstGeom>
          <a:solidFill>
            <a:srgbClr val="A6DFB7"/>
          </a:solidFill>
          <a:ln>
            <a:solidFill>
              <a:srgbClr val="A6D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/>
          <p:cNvSpPr/>
          <p:nvPr/>
        </p:nvSpPr>
        <p:spPr>
          <a:xfrm>
            <a:off x="5876380" y="1896660"/>
            <a:ext cx="106973" cy="99060"/>
          </a:xfrm>
          <a:prstGeom prst="ellipse">
            <a:avLst/>
          </a:prstGeom>
          <a:solidFill>
            <a:schemeClr val="bg1"/>
          </a:solidFill>
          <a:ln>
            <a:solidFill>
              <a:srgbClr val="A6DF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>
            <a:endCxn id="62" idx="2"/>
          </p:cNvCxnSpPr>
          <p:nvPr/>
        </p:nvCxnSpPr>
        <p:spPr>
          <a:xfrm flipV="1">
            <a:off x="5140993" y="1946190"/>
            <a:ext cx="175848" cy="6766"/>
          </a:xfrm>
          <a:prstGeom prst="line">
            <a:avLst/>
          </a:prstGeom>
          <a:ln>
            <a:solidFill>
              <a:srgbClr val="A6DF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3959721" y="5292577"/>
            <a:ext cx="2584937" cy="354601"/>
          </a:xfrm>
          <a:prstGeom prst="rect">
            <a:avLst/>
          </a:prstGeom>
          <a:solidFill>
            <a:srgbClr val="D1F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검색</a:t>
            </a:r>
            <a:endParaRPr lang="ko-KR" altLang="en-US" sz="10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5" name="그림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318" y="327483"/>
            <a:ext cx="2937371" cy="6235816"/>
          </a:xfrm>
          <a:prstGeom prst="rect">
            <a:avLst/>
          </a:prstGeom>
          <a:effectLst/>
        </p:spPr>
      </p:pic>
      <p:sp>
        <p:nvSpPr>
          <p:cNvPr id="72" name="모서리가 둥근 직사각형 71"/>
          <p:cNvSpPr/>
          <p:nvPr/>
        </p:nvSpPr>
        <p:spPr>
          <a:xfrm>
            <a:off x="7943166" y="499733"/>
            <a:ext cx="2584937" cy="5931486"/>
          </a:xfrm>
          <a:prstGeom prst="roundRect">
            <a:avLst>
              <a:gd name="adj" fmla="val 11127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이등변 삼각형 72"/>
          <p:cNvSpPr/>
          <p:nvPr/>
        </p:nvSpPr>
        <p:spPr>
          <a:xfrm>
            <a:off x="8693737" y="5860770"/>
            <a:ext cx="180506" cy="10709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8692274" y="5964774"/>
            <a:ext cx="180175" cy="14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5" name="이등변 삼각형 74"/>
          <p:cNvSpPr/>
          <p:nvPr/>
        </p:nvSpPr>
        <p:spPr>
          <a:xfrm>
            <a:off x="8621898" y="5878863"/>
            <a:ext cx="180506" cy="107093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8622229" y="6000441"/>
            <a:ext cx="180175" cy="1485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8587274" y="6202299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홈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78" name="직선 연결선 77"/>
          <p:cNvCxnSpPr/>
          <p:nvPr/>
        </p:nvCxnSpPr>
        <p:spPr>
          <a:xfrm flipV="1">
            <a:off x="7941129" y="5742386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하트 78"/>
          <p:cNvSpPr/>
          <p:nvPr/>
        </p:nvSpPr>
        <p:spPr>
          <a:xfrm>
            <a:off x="9798027" y="5932409"/>
            <a:ext cx="212473" cy="193432"/>
          </a:xfrm>
          <a:prstGeom prst="hear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/>
          <p:cNvSpPr txBox="1"/>
          <p:nvPr/>
        </p:nvSpPr>
        <p:spPr>
          <a:xfrm>
            <a:off x="9695878" y="6184464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관심 목록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1" name="모서리가 둥근 직사각형 80"/>
          <p:cNvSpPr/>
          <p:nvPr/>
        </p:nvSpPr>
        <p:spPr>
          <a:xfrm>
            <a:off x="8058768" y="1390131"/>
            <a:ext cx="2349658" cy="310882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TextBox 81"/>
          <p:cNvSpPr txBox="1"/>
          <p:nvPr/>
        </p:nvSpPr>
        <p:spPr>
          <a:xfrm>
            <a:off x="8064176" y="4030081"/>
            <a:ext cx="106223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교육시설</a:t>
            </a:r>
            <a:endParaRPr lang="ko-KR" altLang="en-US" sz="7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8645075" y="4048174"/>
            <a:ext cx="112553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단란주점</a:t>
            </a:r>
            <a:endParaRPr lang="ko-KR" altLang="en-US" sz="7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9221244" y="4039845"/>
            <a:ext cx="106223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놀이시설</a:t>
            </a:r>
            <a:endParaRPr lang="ko-KR" altLang="en-US" sz="7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9798027" y="4048174"/>
            <a:ext cx="112553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복지시설</a:t>
            </a:r>
            <a:endParaRPr lang="ko-KR" altLang="en-US" sz="7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86" name="직선 연결선 85"/>
          <p:cNvCxnSpPr/>
          <p:nvPr/>
        </p:nvCxnSpPr>
        <p:spPr>
          <a:xfrm>
            <a:off x="8342392" y="1523186"/>
            <a:ext cx="574288" cy="2391508"/>
          </a:xfrm>
          <a:prstGeom prst="line">
            <a:avLst/>
          </a:prstGeom>
          <a:ln w="12700">
            <a:solidFill>
              <a:srgbClr val="9CCB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/>
          <p:cNvCxnSpPr/>
          <p:nvPr/>
        </p:nvCxnSpPr>
        <p:spPr>
          <a:xfrm flipV="1">
            <a:off x="8916680" y="2358012"/>
            <a:ext cx="603881" cy="1559086"/>
          </a:xfrm>
          <a:prstGeom prst="line">
            <a:avLst/>
          </a:prstGeom>
          <a:ln w="12700">
            <a:solidFill>
              <a:srgbClr val="9CCB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 flipH="1" flipV="1">
            <a:off x="9520561" y="2355271"/>
            <a:ext cx="593771" cy="1023383"/>
          </a:xfrm>
          <a:prstGeom prst="line">
            <a:avLst/>
          </a:prstGeom>
          <a:ln w="12700">
            <a:solidFill>
              <a:srgbClr val="9CCB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타원 88"/>
          <p:cNvSpPr/>
          <p:nvPr/>
        </p:nvSpPr>
        <p:spPr>
          <a:xfrm>
            <a:off x="8272180" y="1454255"/>
            <a:ext cx="133054" cy="133054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타원 89"/>
          <p:cNvSpPr/>
          <p:nvPr/>
        </p:nvSpPr>
        <p:spPr>
          <a:xfrm>
            <a:off x="8872449" y="3789969"/>
            <a:ext cx="133054" cy="133054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타원 90"/>
          <p:cNvSpPr/>
          <p:nvPr/>
        </p:nvSpPr>
        <p:spPr>
          <a:xfrm>
            <a:off x="9461741" y="2303018"/>
            <a:ext cx="133054" cy="133054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타원 91"/>
          <p:cNvSpPr/>
          <p:nvPr/>
        </p:nvSpPr>
        <p:spPr>
          <a:xfrm>
            <a:off x="10028322" y="3297853"/>
            <a:ext cx="133054" cy="133054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TextBox 92"/>
          <p:cNvSpPr txBox="1"/>
          <p:nvPr/>
        </p:nvSpPr>
        <p:spPr>
          <a:xfrm>
            <a:off x="8112597" y="4784529"/>
            <a:ext cx="22751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# </a:t>
            </a:r>
            <a:r>
              <a:rPr lang="ko-KR" altLang="en-US" sz="800" dirty="0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청소년 자녀가 있는 가정 </a:t>
            </a:r>
            <a:r>
              <a:rPr lang="ko-KR" altLang="en-US" sz="800" dirty="0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추천</a:t>
            </a:r>
            <a:endParaRPr lang="en-US" altLang="ko-KR" sz="800" dirty="0" smtClean="0">
              <a:solidFill>
                <a:schemeClr val="bg1">
                  <a:lumMod val="6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송도동은 교육시설 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100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개로 동 평균 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50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 비해 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50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개나 많으며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청소년에게 유해한 단란주점이 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개로 평균 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개에 비해 적습니다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8884961" y="846242"/>
            <a:ext cx="11255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9CCBAD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송도 </a:t>
            </a:r>
            <a:r>
              <a:rPr lang="en-US" altLang="ko-KR" sz="1200" dirty="0" smtClean="0">
                <a:solidFill>
                  <a:srgbClr val="9CCBAD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ko-KR" altLang="en-US" sz="1200" dirty="0" smtClean="0">
                <a:solidFill>
                  <a:srgbClr val="9CCBAD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</a:t>
            </a:r>
            <a:endParaRPr lang="ko-KR" altLang="en-US" sz="1200" dirty="0">
              <a:solidFill>
                <a:srgbClr val="9CCBAD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1497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1931" y="170430"/>
            <a:ext cx="3659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7. </a:t>
            </a:r>
            <a:r>
              <a:rPr lang="ko-KR" altLang="en-US" sz="20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동네별</a:t>
            </a:r>
            <a:r>
              <a:rPr lang="ko-KR" altLang="en-US" sz="2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비교</a:t>
            </a:r>
            <a:endPara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21" name="그림 1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3874" y="327483"/>
            <a:ext cx="2937371" cy="6235816"/>
          </a:xfrm>
          <a:prstGeom prst="rect">
            <a:avLst/>
          </a:prstGeom>
          <a:effectLst/>
        </p:spPr>
      </p:pic>
      <p:sp>
        <p:nvSpPr>
          <p:cNvPr id="122" name="모서리가 둥근 직사각형 121"/>
          <p:cNvSpPr/>
          <p:nvPr/>
        </p:nvSpPr>
        <p:spPr>
          <a:xfrm>
            <a:off x="3959722" y="499733"/>
            <a:ext cx="2584937" cy="5931486"/>
          </a:xfrm>
          <a:prstGeom prst="roundRect">
            <a:avLst>
              <a:gd name="adj" fmla="val 11127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이등변 삼각형 122"/>
          <p:cNvSpPr/>
          <p:nvPr/>
        </p:nvSpPr>
        <p:spPr>
          <a:xfrm>
            <a:off x="4712330" y="5911064"/>
            <a:ext cx="180506" cy="107093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4" name="직사각형 123"/>
          <p:cNvSpPr/>
          <p:nvPr/>
        </p:nvSpPr>
        <p:spPr>
          <a:xfrm>
            <a:off x="4710867" y="6015068"/>
            <a:ext cx="180175" cy="148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5" name="이등변 삼각형 124"/>
          <p:cNvSpPr/>
          <p:nvPr/>
        </p:nvSpPr>
        <p:spPr>
          <a:xfrm>
            <a:off x="4640491" y="5929157"/>
            <a:ext cx="180506" cy="107093"/>
          </a:xfrm>
          <a:prstGeom prst="triangl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6" name="직사각형 125"/>
          <p:cNvSpPr/>
          <p:nvPr/>
        </p:nvSpPr>
        <p:spPr>
          <a:xfrm>
            <a:off x="4640822" y="6050735"/>
            <a:ext cx="180175" cy="1485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4603830" y="6202299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홈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28" name="직선 연결선 127"/>
          <p:cNvCxnSpPr/>
          <p:nvPr/>
        </p:nvCxnSpPr>
        <p:spPr>
          <a:xfrm flipV="1">
            <a:off x="3959722" y="5792680"/>
            <a:ext cx="2584937" cy="8793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하트 128"/>
          <p:cNvSpPr/>
          <p:nvPr/>
        </p:nvSpPr>
        <p:spPr>
          <a:xfrm>
            <a:off x="5816620" y="5982703"/>
            <a:ext cx="212473" cy="193432"/>
          </a:xfrm>
          <a:prstGeom prst="hear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TextBox 129"/>
          <p:cNvSpPr txBox="1"/>
          <p:nvPr/>
        </p:nvSpPr>
        <p:spPr>
          <a:xfrm>
            <a:off x="5712434" y="6184464"/>
            <a:ext cx="662886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관심 목록</a:t>
            </a:r>
            <a:endParaRPr lang="ko-KR" altLang="en-US" sz="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4077361" y="1722122"/>
            <a:ext cx="2349658" cy="336862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7126463" y="1168125"/>
            <a:ext cx="415954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연수구 </a:t>
            </a:r>
            <a:r>
              <a:rPr lang="ko-KR" altLang="en-US" sz="15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동네별로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음식점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복지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놀이시설 등등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몇 개 있는지 데이터 분석 후 </a:t>
            </a:r>
            <a:r>
              <a:rPr lang="ko-KR" altLang="en-US" sz="15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차트그리기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1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059592" y="4486032"/>
            <a:ext cx="112553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교육시설</a:t>
            </a:r>
            <a:endParaRPr lang="ko-KR" altLang="en-US" sz="7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640491" y="4504125"/>
            <a:ext cx="112553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단란주점</a:t>
            </a:r>
            <a:endParaRPr lang="ko-KR" altLang="en-US" sz="7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216660" y="4495796"/>
            <a:ext cx="112553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놀이시설</a:t>
            </a:r>
            <a:endParaRPr lang="ko-KR" altLang="en-US" sz="7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93439" y="4504125"/>
            <a:ext cx="1125539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복지시설</a:t>
            </a:r>
            <a:endParaRPr lang="ko-KR" altLang="en-US" sz="7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4360985" y="1855177"/>
            <a:ext cx="574288" cy="2391508"/>
          </a:xfrm>
          <a:prstGeom prst="line">
            <a:avLst/>
          </a:prstGeom>
          <a:ln w="12700">
            <a:solidFill>
              <a:srgbClr val="9CCB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 flipV="1">
            <a:off x="4935273" y="2690003"/>
            <a:ext cx="603881" cy="1559086"/>
          </a:xfrm>
          <a:prstGeom prst="line">
            <a:avLst/>
          </a:prstGeom>
          <a:ln w="12700">
            <a:solidFill>
              <a:srgbClr val="9CCB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 flipH="1" flipV="1">
            <a:off x="5539154" y="2687262"/>
            <a:ext cx="593771" cy="1023383"/>
          </a:xfrm>
          <a:prstGeom prst="line">
            <a:avLst/>
          </a:prstGeom>
          <a:ln w="12700">
            <a:solidFill>
              <a:srgbClr val="9CCB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/>
          <p:cNvSpPr/>
          <p:nvPr/>
        </p:nvSpPr>
        <p:spPr>
          <a:xfrm>
            <a:off x="4290773" y="1786246"/>
            <a:ext cx="133054" cy="133054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/>
          <p:cNvSpPr/>
          <p:nvPr/>
        </p:nvSpPr>
        <p:spPr>
          <a:xfrm>
            <a:off x="4862247" y="4148203"/>
            <a:ext cx="133054" cy="133054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/>
          <p:cNvSpPr/>
          <p:nvPr/>
        </p:nvSpPr>
        <p:spPr>
          <a:xfrm>
            <a:off x="5480334" y="2635009"/>
            <a:ext cx="133054" cy="133054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/>
          <p:cNvSpPr/>
          <p:nvPr/>
        </p:nvSpPr>
        <p:spPr>
          <a:xfrm>
            <a:off x="6046915" y="3629844"/>
            <a:ext cx="133054" cy="133054"/>
          </a:xfrm>
          <a:prstGeom prst="ellipse">
            <a:avLst/>
          </a:prstGeom>
          <a:solidFill>
            <a:srgbClr val="A6D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4100195" y="5228996"/>
            <a:ext cx="22751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# </a:t>
            </a:r>
            <a:r>
              <a:rPr lang="ko-KR" altLang="en-US" sz="800" dirty="0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청소년 자녀가 있는 가정 추천</a:t>
            </a:r>
            <a:r>
              <a:rPr lang="en-US" altLang="ko-KR" sz="800" dirty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800" dirty="0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#</a:t>
            </a:r>
            <a:r>
              <a:rPr lang="ko-KR" altLang="en-US" sz="800" dirty="0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노인 </a:t>
            </a:r>
            <a:r>
              <a:rPr lang="ko-KR" altLang="en-US" sz="800" dirty="0" err="1" smtClean="0">
                <a:solidFill>
                  <a:schemeClr val="bg1">
                    <a:lumMod val="6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비추천</a:t>
            </a:r>
            <a:endParaRPr lang="en-US" altLang="ko-KR" sz="800" dirty="0" smtClean="0">
              <a:solidFill>
                <a:schemeClr val="bg1">
                  <a:lumMod val="6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송도동은 교육시설 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100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개로 동 평균 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50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 비해 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50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개나 많으며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청소년에게 유해한 단란주점이 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개로 평균 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개에 비해 적습니다</a:t>
            </a:r>
            <a:r>
              <a:rPr lang="en-US" altLang="ko-KR" sz="8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sz="8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8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126462" y="5455951"/>
            <a:ext cx="41595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데이터 분석을 활용하여 동네 분석 피드백 제공</a:t>
            </a:r>
            <a:endParaRPr lang="en-US" altLang="ko-KR" sz="1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9" name="모서리가 둥근 직사각형 58"/>
          <p:cNvSpPr/>
          <p:nvPr/>
        </p:nvSpPr>
        <p:spPr>
          <a:xfrm>
            <a:off x="4040318" y="884746"/>
            <a:ext cx="526461" cy="151564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청학동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5921881" y="882992"/>
            <a:ext cx="526461" cy="151564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다라동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1" name="모서리가 둥근 직사각형 60"/>
          <p:cNvSpPr/>
          <p:nvPr/>
        </p:nvSpPr>
        <p:spPr>
          <a:xfrm>
            <a:off x="4638863" y="885954"/>
            <a:ext cx="526461" cy="151564"/>
          </a:xfrm>
          <a:prstGeom prst="roundRect">
            <a:avLst>
              <a:gd name="adj" fmla="val 48485"/>
            </a:avLst>
          </a:prstGeom>
          <a:solidFill>
            <a:srgbClr val="D1F2B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송도동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6" name="모서리가 둥근 직사각형 65"/>
          <p:cNvSpPr/>
          <p:nvPr/>
        </p:nvSpPr>
        <p:spPr>
          <a:xfrm>
            <a:off x="5237409" y="859780"/>
            <a:ext cx="636363" cy="182758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가나동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4647980" y="1181003"/>
            <a:ext cx="526461" cy="151564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옥련동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8" name="모서리가 둥근 직사각형 67"/>
          <p:cNvSpPr/>
          <p:nvPr/>
        </p:nvSpPr>
        <p:spPr>
          <a:xfrm>
            <a:off x="5266720" y="1183171"/>
            <a:ext cx="601114" cy="155817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마바동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4058590" y="1176693"/>
            <a:ext cx="526461" cy="151564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연수동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5944904" y="1188255"/>
            <a:ext cx="536532" cy="182758"/>
          </a:xfrm>
          <a:prstGeom prst="roundRect">
            <a:avLst>
              <a:gd name="adj" fmla="val 48485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옥련동</a:t>
            </a:r>
            <a:endParaRPr lang="ko-KR" altLang="en-US" sz="700" dirty="0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148540" y="3373206"/>
            <a:ext cx="4159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도로명주소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지번 변경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DB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조회할 때 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‘*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옥련동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*’</a:t>
            </a:r>
            <a:r>
              <a:rPr lang="ko-KR" altLang="en-US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해서 찾을 수 있음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en-US" altLang="ko-KR" sz="1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82724" y="2768063"/>
            <a:ext cx="38330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동네 분석 테이블 만들어야 함</a:t>
            </a:r>
            <a:endParaRPr lang="en-US" altLang="ko-KR" sz="15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동  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  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교육</a:t>
            </a:r>
            <a:r>
              <a:rPr lang="en-US" altLang="ko-KR" sz="1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 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음식점 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 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편의시설 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 </a:t>
            </a:r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놀이시설 </a:t>
            </a:r>
            <a:r>
              <a:rPr lang="en-US" altLang="ko-KR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</a:t>
            </a:r>
          </a:p>
          <a:p>
            <a:r>
              <a:rPr lang="ko-KR" altLang="en-US" sz="15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함수로 계산해도 되는데 그러면 변수에 일일이 다 넣어야 하므로 재사용 위해 전산화하는게 </a:t>
            </a:r>
            <a:r>
              <a:rPr lang="ko-KR" altLang="en-US" sz="15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좋을듯</a:t>
            </a:r>
            <a:endParaRPr lang="en-US" altLang="ko-KR" sz="1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713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532</Words>
  <Application>Microsoft Office PowerPoint</Application>
  <PresentationFormat>와이드스크린</PresentationFormat>
  <Paragraphs>170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배달의민족 도현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유민영</dc:creator>
  <cp:lastModifiedBy>유민영</cp:lastModifiedBy>
  <cp:revision>39</cp:revision>
  <dcterms:created xsi:type="dcterms:W3CDTF">2023-01-14T14:39:51Z</dcterms:created>
  <dcterms:modified xsi:type="dcterms:W3CDTF">2023-01-15T15:35:11Z</dcterms:modified>
</cp:coreProperties>
</file>

<file path=docProps/thumbnail.jpeg>
</file>